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ariol 1" charset="1" panose="02000506040000020003"/>
      <p:regular r:id="rId10"/>
    </p:embeddedFont>
    <p:embeddedFont>
      <p:font typeface="Bariol 2" charset="1" panose="02000506040000020003"/>
      <p:regular r:id="rId11"/>
    </p:embeddedFont>
    <p:embeddedFont>
      <p:font typeface="Bariol 3" charset="1" panose="02000506040000020003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https://alepoh.org/wp-content/uploads/alepoh-fabrica-esperanza.mp4" TargetMode="External" Type="http://schemas.openxmlformats.org/officeDocument/2006/relationships/hyperlink"/><Relationship Id="rId5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9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455309">
            <a:off x="784902" y="1996262"/>
            <a:ext cx="10072248" cy="755418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2514550" y="7344334"/>
            <a:ext cx="4170582" cy="2040911"/>
            <a:chOff x="0" y="0"/>
            <a:chExt cx="3092895" cy="1513536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3092895" cy="1513536"/>
            </a:xfrm>
            <a:custGeom>
              <a:avLst/>
              <a:gdLst/>
              <a:ahLst/>
              <a:cxnLst/>
              <a:rect r="r" b="b" t="t" l="l"/>
              <a:pathLst>
                <a:path h="1513536" w="3092895">
                  <a:moveTo>
                    <a:pt x="0" y="0"/>
                  </a:moveTo>
                  <a:lnTo>
                    <a:pt x="3092895" y="0"/>
                  </a:lnTo>
                  <a:lnTo>
                    <a:pt x="3092895" y="1513536"/>
                  </a:lnTo>
                  <a:lnTo>
                    <a:pt x="0" y="1513536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611347" y="3261295"/>
            <a:ext cx="6137225" cy="251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0"/>
              </a:lnSpc>
            </a:pPr>
            <a:r>
              <a:rPr lang="en-US" sz="5800" spc="-116">
                <a:solidFill>
                  <a:srgbClr val="FFCC00"/>
                </a:solidFill>
                <a:latin typeface="Bariol 1"/>
              </a:rPr>
              <a:t>RESCATANDO </a:t>
            </a:r>
          </a:p>
          <a:p>
            <a:pPr algn="ctr">
              <a:lnSpc>
                <a:spcPts val="6380"/>
              </a:lnSpc>
            </a:pPr>
            <a:r>
              <a:rPr lang="en-US" sz="5800" spc="-116">
                <a:solidFill>
                  <a:srgbClr val="FFCC00"/>
                </a:solidFill>
                <a:latin typeface="Bariol 1"/>
              </a:rPr>
              <a:t>VIDAS REFUGIADAS </a:t>
            </a:r>
          </a:p>
          <a:p>
            <a:pPr algn="ctr">
              <a:lnSpc>
                <a:spcPts val="6380"/>
              </a:lnSpc>
            </a:pPr>
            <a:r>
              <a:rPr lang="en-US" sz="5800" spc="-116">
                <a:solidFill>
                  <a:srgbClr val="FFCC00"/>
                </a:solidFill>
                <a:latin typeface="Bariol 1"/>
              </a:rPr>
              <a:t>DESDE 1960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460326" y="1491472"/>
            <a:ext cx="8938921" cy="1025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1"/>
              </a:lnSpc>
            </a:pPr>
            <a:r>
              <a:rPr lang="en-US" sz="5946">
                <a:solidFill>
                  <a:srgbClr val="FF914D"/>
                </a:solidFill>
                <a:latin typeface="Bariol 1"/>
              </a:rPr>
              <a:t>ONG</a:t>
            </a:r>
            <a:r>
              <a:rPr lang="en-US" sz="5946">
                <a:solidFill>
                  <a:srgbClr val="FFCC00"/>
                </a:solidFill>
                <a:latin typeface="Bariol 1"/>
              </a:rPr>
              <a:t> Rescate Internacional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514550" y="7544976"/>
            <a:ext cx="4170582" cy="1840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9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1585" y="3630295"/>
            <a:ext cx="6666631" cy="499997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61585" y="645795"/>
            <a:ext cx="15432691" cy="788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0"/>
              </a:lnSpc>
            </a:pPr>
            <a:r>
              <a:rPr lang="en-US" sz="5100" spc="-102">
                <a:solidFill>
                  <a:srgbClr val="FFCC00"/>
                </a:solidFill>
                <a:latin typeface="Bariol 1"/>
              </a:rPr>
              <a:t>RECONSTRUYENDO UN FUTURO PARA ALEPO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145584" y="1598050"/>
            <a:ext cx="7189073" cy="937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>
                <a:solidFill>
                  <a:srgbClr val="FFCC00"/>
                </a:solidFill>
                <a:latin typeface="Bariol 1"/>
              </a:rPr>
              <a:t>La Fábrica de la Esperanza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45584" y="9152255"/>
            <a:ext cx="7996833" cy="760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CC00"/>
                </a:solidFill>
                <a:latin typeface="Bariol 1"/>
              </a:rPr>
              <a:t>El sueño de recuperar una nueva vida.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82121" y="3554095"/>
            <a:ext cx="10415321" cy="5266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500">
                <a:solidFill>
                  <a:srgbClr val="FFCC00"/>
                </a:solidFill>
                <a:latin typeface="Bariol 2"/>
              </a:rPr>
              <a:t>Con más de 10 años de guerra, el conflicto de Siria ha provocado niveles inimaginables de devastación tanto a nivel humano como económico.  400.000 muertos y más de 10 millones de desplazados, el mayor número desde la II Guerra Mundial. </a:t>
            </a:r>
          </a:p>
          <a:p>
            <a:pPr>
              <a:lnSpc>
                <a:spcPts val="3499"/>
              </a:lnSpc>
            </a:pPr>
          </a:p>
          <a:p>
            <a:pPr>
              <a:lnSpc>
                <a:spcPts val="3920"/>
              </a:lnSpc>
            </a:pPr>
            <a:r>
              <a:rPr lang="en-US" sz="2800">
                <a:solidFill>
                  <a:srgbClr val="FFCC00"/>
                </a:solidFill>
                <a:latin typeface="Bariol 2"/>
              </a:rPr>
              <a:t>Millones de persona abocadas al desempleo y la pobreza.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FFCC00"/>
                </a:solidFill>
                <a:latin typeface="Bariol 2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FFCC00"/>
                </a:solidFill>
                <a:latin typeface="Bariol 2"/>
              </a:rPr>
              <a:t>Nuestro proyecto se ejecuta en Alepo, ciudad gravemente dañada por los bombardeos pero fuera de las zonas de conflicto en la actualidad. Con él pretendemos alcanzar un sueño: el sueño de reconstruir hogares, de reconstruir familias, el sueño de empezar de nuevo en un país destruido por una guerra atroz. </a:t>
            </a:r>
          </a:p>
          <a:p>
            <a:pPr>
              <a:lnSpc>
                <a:spcPts val="2940"/>
              </a:lnSpc>
            </a:pP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956669" y="9258300"/>
            <a:ext cx="2331331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9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29016" y="3222094"/>
            <a:ext cx="7147824" cy="5351126"/>
            <a:chOff x="0" y="0"/>
            <a:chExt cx="9530433" cy="713483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38100"/>
              <a:ext cx="9530433" cy="421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48"/>
                </a:lnSpc>
              </a:pPr>
              <a:r>
                <a:rPr lang="en-US" sz="2957">
                  <a:solidFill>
                    <a:srgbClr val="FFCC00"/>
                  </a:solidFill>
                  <a:latin typeface="Bariol 3"/>
                </a:rPr>
                <a:t>En 2018 ONG Rescate junto con el Programa de Desarrollo de Naciones Unidas (PNUD) pone en marcha un proyecto innovador en el país: una fábrica de producción de ladrillos en el barrio de Ramouseh a las afueras de Alepo.</a:t>
              </a:r>
            </a:p>
            <a:p>
              <a:pPr algn="ctr">
                <a:lnSpc>
                  <a:spcPts val="3548"/>
                </a:lnSpc>
              </a:pPr>
            </a:p>
            <a:p>
              <a:pPr algn="ctr">
                <a:lnSpc>
                  <a:spcPts val="3548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444205"/>
              <a:ext cx="9530433" cy="2690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10"/>
                </a:lnSpc>
              </a:pPr>
              <a:r>
                <a:rPr lang="en-US" sz="2864">
                  <a:solidFill>
                    <a:srgbClr val="FFCC00"/>
                  </a:solidFill>
                  <a:latin typeface="Bariol 2"/>
                </a:rPr>
                <a:t>Alepo es una ciudad llena de escombros. Toneladas de escombros amontonados en las calles y miles de hogares destruidos a los que las f</a:t>
              </a:r>
              <a:r>
                <a:rPr lang="en-US" sz="2864">
                  <a:solidFill>
                    <a:srgbClr val="FFCC00"/>
                  </a:solidFill>
                  <a:latin typeface="Bariol 2"/>
                </a:rPr>
                <a:t>amilias no pueden volver.</a:t>
              </a: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65410" y="2579219"/>
            <a:ext cx="9071235" cy="718441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1019175"/>
            <a:ext cx="14058867" cy="830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39"/>
              </a:lnSpc>
            </a:pPr>
            <a:r>
              <a:rPr lang="en-US" sz="5399" spc="-107">
                <a:solidFill>
                  <a:srgbClr val="FFCC00"/>
                </a:solidFill>
                <a:latin typeface="Bariol 1"/>
              </a:rPr>
              <a:t>¿CÓMO AYUDAR EN ESTA SITUACIÓN?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956669" y="9258300"/>
            <a:ext cx="2331331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9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310942" y="438208"/>
            <a:ext cx="9457556" cy="709316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490911" y="5538584"/>
            <a:ext cx="6015973" cy="398558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34469" r="0" b="8508"/>
          <a:stretch>
            <a:fillRect/>
          </a:stretch>
        </p:blipFill>
        <p:spPr>
          <a:xfrm flipH="false" flipV="false" rot="0">
            <a:off x="1124703" y="8206440"/>
            <a:ext cx="9929733" cy="5655012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682526" y="1747041"/>
            <a:ext cx="7436411" cy="5928016"/>
            <a:chOff x="0" y="0"/>
            <a:chExt cx="9915215" cy="790402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9915215" cy="2804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924"/>
                </a:lnSpc>
              </a:pPr>
              <a:r>
                <a:rPr lang="en-US" sz="7204" spc="-144">
                  <a:solidFill>
                    <a:srgbClr val="FFCC00"/>
                  </a:solidFill>
                  <a:latin typeface="Bariol 1"/>
                </a:rPr>
                <a:t>RESCATANDO SUEÑOS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176446"/>
              <a:ext cx="9915215" cy="4727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31"/>
                </a:lnSpc>
              </a:pPr>
              <a:r>
                <a:rPr lang="en-US" sz="2359">
                  <a:solidFill>
                    <a:srgbClr val="FFCC00"/>
                  </a:solidFill>
                  <a:latin typeface="Bariol 3"/>
                </a:rPr>
                <a:t>¿Cómo se trabaja? Los escombros se recogen, se limpian de munición y artefactos sin explotar, y se llevan a la Fábrica, donde se clasifican y preparan. 10.000 m3 al año para fabricar más de 31.000 ladrillos de todos los tamaños, al año.</a:t>
              </a:r>
            </a:p>
            <a:p>
              <a:pPr>
                <a:lnSpc>
                  <a:spcPts val="2831"/>
                </a:lnSpc>
              </a:pPr>
            </a:p>
            <a:p>
              <a:pPr>
                <a:lnSpc>
                  <a:spcPts val="2831"/>
                </a:lnSpc>
              </a:pPr>
              <a:r>
                <a:rPr lang="en-US" sz="2359">
                  <a:solidFill>
                    <a:srgbClr val="FFCC00"/>
                  </a:solidFill>
                  <a:latin typeface="Bariol 3"/>
                </a:rPr>
                <a:t>Los ladrillos y bloques de cemento se venden a precios inferiores a los del mercado para que sean accesibles a las familias más necesitadas.</a:t>
              </a:r>
            </a:p>
            <a:p>
              <a:pPr>
                <a:lnSpc>
                  <a:spcPts val="2831"/>
                </a:lnSpc>
              </a:pPr>
              <a:r>
                <a:rPr lang="en-US" sz="2359">
                  <a:solidFill>
                    <a:srgbClr val="FFCC00"/>
                  </a:solidFill>
                  <a:latin typeface="Bariol 3"/>
                </a:rPr>
                <a:t>Se han podido rehabilitar en un año más de 400 viviendas, escuelas, hospitales y centros de salud.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424936" y="8337550"/>
            <a:ext cx="9329267" cy="1691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69B3"/>
                </a:solidFill>
                <a:latin typeface="Bariol 1"/>
              </a:rPr>
              <a:t>3 barrios de </a:t>
            </a:r>
            <a:r>
              <a:rPr lang="en-US" sz="2399">
                <a:solidFill>
                  <a:srgbClr val="0069B3"/>
                </a:solidFill>
                <a:latin typeface="Bariol 1"/>
              </a:rPr>
              <a:t>Alepo fueron limpiados de escombros consiguiendo un entorno más higiénico y saludable tanto a nivel físico como psicológico para una población de más de 15.000 personas, que empieza a ver borradas las huellas de la guerra en sus calles.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956669" y="9258300"/>
            <a:ext cx="2331331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9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307685" y="355754"/>
            <a:ext cx="7546765" cy="499973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399035" y="1019175"/>
            <a:ext cx="7313135" cy="2220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60"/>
              </a:lnSpc>
            </a:pPr>
            <a:r>
              <a:rPr lang="en-US" sz="7600" spc="-152">
                <a:solidFill>
                  <a:srgbClr val="FFCC00"/>
                </a:solidFill>
                <a:latin typeface="Bariol 1"/>
              </a:rPr>
              <a:t>RESCATANDO VIDAS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726832" y="4288539"/>
            <a:ext cx="6561168" cy="426475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129338" y="6088438"/>
            <a:ext cx="6029324" cy="399442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16110" y="3386415"/>
            <a:ext cx="9278985" cy="239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CC00"/>
                </a:solidFill>
                <a:latin typeface="Bariol 1"/>
              </a:rPr>
              <a:t>50 personas se han formado en técnicas de reciclaje y gestión del negocio de la construcción: hombres, mujeres, mayores, jóvenes, personas desplazadas y originarias de Alepo. Fomentando la cohesión social y la unidad tras el conflicto que asoló y dividió la ciudad.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416110" y="6088438"/>
            <a:ext cx="4995405" cy="0"/>
          </a:xfrm>
          <a:prstGeom prst="line">
            <a:avLst/>
          </a:prstGeom>
          <a:ln cap="rnd" w="47625">
            <a:solidFill>
              <a:srgbClr val="FFCC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416110" y="6860736"/>
            <a:ext cx="4995405" cy="2345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FFCC00"/>
                </a:solidFill>
                <a:latin typeface="Bariol 1"/>
              </a:rPr>
              <a:t>La fábrica ha contratado y formado a 136 operarios. </a:t>
            </a:r>
          </a:p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FFCC00"/>
                </a:solidFill>
                <a:latin typeface="Bariol 1"/>
              </a:rPr>
              <a:t>136 hogares rescatados, con trabajo e ingresos para vivir.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956669" y="9258300"/>
            <a:ext cx="2331331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9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54349" y="4142164"/>
            <a:ext cx="8339068" cy="5524633"/>
          </a:xfrm>
          <a:prstGeom prst="rect">
            <a:avLst/>
          </a:prstGeom>
        </p:spPr>
      </p:pic>
      <p:pic>
        <p:nvPicPr>
          <p:cNvPr name="Picture 3" id="3">
            <a:hlinkClick r:id="rId4"/>
          </p:cNvPr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836967" y="5143500"/>
            <a:ext cx="3267228" cy="352196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754349" y="1226247"/>
            <a:ext cx="1459953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20">
                <a:solidFill>
                  <a:srgbClr val="FFCC00"/>
                </a:solidFill>
                <a:latin typeface="Bariol 1"/>
              </a:rPr>
              <a:t>LA FÁBRICA DE LA ESPERANZA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357208"/>
            <a:ext cx="16472103" cy="1129623"/>
            <a:chOff x="0" y="0"/>
            <a:chExt cx="21962804" cy="150616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47625"/>
              <a:ext cx="21962804" cy="70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253">
                  <a:solidFill>
                    <a:srgbClr val="FFCC00"/>
                  </a:solidFill>
                  <a:latin typeface="Bariol 3"/>
                </a:rPr>
                <a:t>CONSIDERADO POR EL PNUD COMO UN PROYECTO MODELO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91790"/>
              <a:ext cx="21962804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FFCC00"/>
                  </a:solidFill>
                  <a:latin typeface="Bariol 2"/>
                </a:rPr>
                <a:t>Está siendo demandado como el proyecto perfecto para la recuperación de más ciudades en Siria.</a:t>
              </a: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956669" y="9258300"/>
            <a:ext cx="2331331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69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362998" y="1597024"/>
            <a:ext cx="9343304" cy="700747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38154" y="2842425"/>
            <a:ext cx="6894608" cy="460215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-1914560" y="8969878"/>
            <a:ext cx="19173860" cy="140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spc="-96">
                <a:solidFill>
                  <a:srgbClr val="FFCC00"/>
                </a:solidFill>
                <a:latin typeface="Bariol 1"/>
              </a:rPr>
              <a:t>RECONSTRUYENDO VIDAS. CONSTRUYENDO FUTURO</a:t>
            </a:r>
          </a:p>
          <a:p>
            <a:pPr>
              <a:lnSpc>
                <a:spcPts val="52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696110" y="1016872"/>
            <a:ext cx="4178696" cy="1463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CC00"/>
                </a:solidFill>
                <a:latin typeface="Bariol 1"/>
              </a:rPr>
              <a:t>Alepo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956669" y="9258300"/>
            <a:ext cx="2331331" cy="102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DAEd4MNwETQ</dc:identifier>
  <dcterms:modified xsi:type="dcterms:W3CDTF">2011-08-01T06:04:30Z</dcterms:modified>
  <cp:revision>1</cp:revision>
  <dc:title>Presentación Proyecto Alepo_La Fábrica de la Esperanza</dc:title>
</cp:coreProperties>
</file>